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892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62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68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89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26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75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05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67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35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14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56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5C691-85DA-4C0F-BE06-2EECF8B96B60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F8A01-F5A1-406A-9BC4-C2C6F56C95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15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447" y="224444"/>
            <a:ext cx="10310553" cy="69826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	</a:t>
            </a:r>
            <a:r>
              <a:rPr lang="it-IT" sz="4000" b="1" dirty="0" smtClean="0">
                <a:solidFill>
                  <a:srgbClr val="FF0000"/>
                </a:solidFill>
              </a:rPr>
              <a:t>LE STRUTTURE DELLA ASL 5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10800000" flipV="1">
            <a:off x="448887" y="922710"/>
            <a:ext cx="11014364" cy="299261"/>
          </a:xfrm>
        </p:spPr>
        <p:txBody>
          <a:bodyPr>
            <a:normAutofit fontScale="25000" lnSpcReduction="20000"/>
          </a:bodyPr>
          <a:lstStyle/>
          <a:p>
            <a:r>
              <a:rPr lang="it-IT" sz="9600" b="1" dirty="0" smtClean="0">
                <a:solidFill>
                  <a:schemeClr val="accent1">
                    <a:lumMod val="75000"/>
                  </a:schemeClr>
                </a:solidFill>
              </a:rPr>
              <a:t>Gli interventi realizzati da inizio 2023 </a:t>
            </a:r>
          </a:p>
          <a:p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it-IT" sz="11200" b="1" dirty="0" smtClean="0">
                <a:solidFill>
                  <a:schemeClr val="accent1">
                    <a:lumMod val="75000"/>
                  </a:schemeClr>
                </a:solidFill>
              </a:rPr>
              <a:t>131 </a:t>
            </a:r>
            <a:r>
              <a:rPr lang="it-IT" sz="8000" b="1" dirty="0" smtClean="0"/>
              <a:t>le strutture, di proprietà di altre aziende sanitarie, acquisite dalla Asl 5 ad inizio 2023</a:t>
            </a:r>
          </a:p>
          <a:p>
            <a:pPr algn="l"/>
            <a:endParaRPr lang="it-IT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it-IT" sz="11200" b="1" dirty="0" smtClean="0">
                <a:solidFill>
                  <a:schemeClr val="accent1">
                    <a:lumMod val="75000"/>
                  </a:schemeClr>
                </a:solidFill>
              </a:rPr>
              <a:t>3 milioni e 400 mila euro </a:t>
            </a:r>
            <a:r>
              <a:rPr lang="it-IT" sz="8000" b="1" dirty="0" smtClean="0"/>
              <a:t>la somma </a:t>
            </a:r>
            <a:r>
              <a:rPr lang="it-IT" sz="8000" b="1" dirty="0" smtClean="0"/>
              <a:t>spesa</a:t>
            </a:r>
            <a:r>
              <a:rPr lang="it-IT" sz="8000" b="1" dirty="0" smtClean="0"/>
              <a:t> </a:t>
            </a:r>
            <a:r>
              <a:rPr lang="it-IT" sz="8000" b="1" dirty="0" smtClean="0"/>
              <a:t>per la realizzazione di </a:t>
            </a:r>
            <a:r>
              <a:rPr lang="it-IT" sz="11200" b="1" dirty="0" smtClean="0">
                <a:solidFill>
                  <a:schemeClr val="accent1">
                    <a:lumMod val="75000"/>
                  </a:schemeClr>
                </a:solidFill>
              </a:rPr>
              <a:t>146</a:t>
            </a:r>
            <a:r>
              <a:rPr lang="it-IT" sz="8000" b="1" dirty="0" smtClean="0"/>
              <a:t> interventi, che hanno riguardato presidi ospedalieri, strutture territoriali, ambulatori e guardie mediche</a:t>
            </a:r>
          </a:p>
          <a:p>
            <a:pPr algn="l"/>
            <a:r>
              <a:rPr lang="it-IT" sz="8000" b="1" dirty="0" smtClean="0"/>
              <a:t>Di cui:</a:t>
            </a:r>
          </a:p>
          <a:p>
            <a:pPr algn="l"/>
            <a:r>
              <a:rPr lang="it-IT" sz="9600" b="1" dirty="0">
                <a:solidFill>
                  <a:srgbClr val="FF0000"/>
                </a:solidFill>
              </a:rPr>
              <a:t>2 milioni e 756 mila euro </a:t>
            </a:r>
            <a:r>
              <a:rPr lang="it-IT" sz="8000" b="1" dirty="0"/>
              <a:t>la cifra </a:t>
            </a:r>
            <a:r>
              <a:rPr lang="it-IT" sz="8000" b="1" dirty="0" smtClean="0"/>
              <a:t>impiegata</a:t>
            </a:r>
            <a:r>
              <a:rPr lang="it-IT" sz="8000" b="1" dirty="0" smtClean="0"/>
              <a:t> </a:t>
            </a:r>
            <a:r>
              <a:rPr lang="it-IT" sz="8000" b="1" dirty="0"/>
              <a:t>per lavori nei tre ospedali ( 2 milioni e 147 mila euro per il San Martino di Oristano, 433 mila euro per il Mastino di Bosa e 176 mila euro per il </a:t>
            </a:r>
            <a:r>
              <a:rPr lang="it-IT" sz="8000" b="1" dirty="0" err="1"/>
              <a:t>Delogu</a:t>
            </a:r>
            <a:r>
              <a:rPr lang="it-IT" sz="8000" b="1" dirty="0"/>
              <a:t> di Ghilarza)</a:t>
            </a:r>
          </a:p>
          <a:p>
            <a:pPr algn="l"/>
            <a:r>
              <a:rPr lang="it-IT" sz="9600" b="1" dirty="0" smtClean="0">
                <a:solidFill>
                  <a:srgbClr val="FF0000"/>
                </a:solidFill>
              </a:rPr>
              <a:t>480 </a:t>
            </a:r>
            <a:r>
              <a:rPr lang="it-IT" sz="9600" b="1" dirty="0">
                <a:solidFill>
                  <a:srgbClr val="FF0000"/>
                </a:solidFill>
              </a:rPr>
              <a:t>mila euro </a:t>
            </a:r>
            <a:r>
              <a:rPr lang="it-IT" sz="8000" b="1" dirty="0"/>
              <a:t>La somma </a:t>
            </a:r>
            <a:r>
              <a:rPr lang="it-IT" sz="8000" b="1" dirty="0" smtClean="0"/>
              <a:t>spesa </a:t>
            </a:r>
            <a:r>
              <a:rPr lang="it-IT" sz="8000" b="1" dirty="0"/>
              <a:t>ai lavori nelle strutture sanitarie territoriali</a:t>
            </a:r>
          </a:p>
          <a:p>
            <a:pPr algn="l"/>
            <a:r>
              <a:rPr lang="it-IT" sz="9600" b="1" dirty="0" smtClean="0">
                <a:solidFill>
                  <a:srgbClr val="FF0000"/>
                </a:solidFill>
              </a:rPr>
              <a:t>153 </a:t>
            </a:r>
            <a:r>
              <a:rPr lang="it-IT" sz="9600" b="1" dirty="0">
                <a:solidFill>
                  <a:srgbClr val="FF0000"/>
                </a:solidFill>
              </a:rPr>
              <a:t>mila euro </a:t>
            </a:r>
            <a:r>
              <a:rPr lang="it-IT" sz="8000" b="1" dirty="0"/>
              <a:t>La spesa per interventi in ambulatori e guardie mediche </a:t>
            </a:r>
          </a:p>
          <a:p>
            <a:pPr algn="l"/>
            <a:endParaRPr lang="it-IT" sz="8000" b="1" dirty="0" smtClean="0"/>
          </a:p>
          <a:p>
            <a:pPr algn="l"/>
            <a:r>
              <a:rPr lang="it-IT" sz="11200" b="1" dirty="0" smtClean="0">
                <a:solidFill>
                  <a:schemeClr val="accent1">
                    <a:lumMod val="75000"/>
                  </a:schemeClr>
                </a:solidFill>
              </a:rPr>
              <a:t>1 milione e 400 mila euro </a:t>
            </a:r>
            <a:r>
              <a:rPr lang="it-IT" sz="8000" b="1" dirty="0" smtClean="0"/>
              <a:t>la </a:t>
            </a:r>
            <a:r>
              <a:rPr lang="it-IT" sz="8000" b="1" smtClean="0"/>
              <a:t>cifra </a:t>
            </a:r>
            <a:r>
              <a:rPr lang="it-IT" sz="8000" b="1" smtClean="0"/>
              <a:t>utilizzata </a:t>
            </a:r>
            <a:r>
              <a:rPr lang="it-IT" sz="8000" b="1" dirty="0" smtClean="0"/>
              <a:t>per la realizzazione di nuovi impianti di climatizzazione e la sistemazione di quelli esistenti, per un totale di </a:t>
            </a:r>
            <a:r>
              <a:rPr lang="it-IT" sz="11200" b="1" dirty="0" smtClean="0">
                <a:solidFill>
                  <a:schemeClr val="accent1">
                    <a:lumMod val="75000"/>
                  </a:schemeClr>
                </a:solidFill>
              </a:rPr>
              <a:t>40</a:t>
            </a:r>
            <a:r>
              <a:rPr lang="it-IT" sz="8000" b="1" dirty="0" smtClean="0"/>
              <a:t> interventi fra ospedali, poliambulatori, ambulatori e guardie mediche</a:t>
            </a:r>
          </a:p>
          <a:p>
            <a:pPr algn="l"/>
            <a:endParaRPr lang="it-IT" sz="8000" b="1" dirty="0"/>
          </a:p>
          <a:p>
            <a:pPr algn="l"/>
            <a:endParaRPr lang="it-IT" sz="9600" b="1" dirty="0" smtClean="0">
              <a:solidFill>
                <a:srgbClr val="FF0000"/>
              </a:solidFill>
            </a:endParaRPr>
          </a:p>
          <a:p>
            <a:pPr algn="l"/>
            <a:endParaRPr lang="it-IT" sz="8000" b="1" dirty="0" smtClean="0"/>
          </a:p>
          <a:p>
            <a:pPr algn="l"/>
            <a:endParaRPr lang="it-IT" sz="8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it-IT" sz="8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it-IT" sz="8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776" y="182877"/>
            <a:ext cx="1479664" cy="147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603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165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 LE STRUTTURE DELLA ASL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STRUTTURE DELLA ASL 5</dc:title>
  <dc:creator>Antonio Pintori</dc:creator>
  <cp:lastModifiedBy>Antonio Pintori</cp:lastModifiedBy>
  <cp:revision>8</cp:revision>
  <dcterms:created xsi:type="dcterms:W3CDTF">2024-08-06T10:46:33Z</dcterms:created>
  <dcterms:modified xsi:type="dcterms:W3CDTF">2024-08-07T06:43:09Z</dcterms:modified>
</cp:coreProperties>
</file>